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2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324600"/>
            <a:ext cx="4213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Administrative Law – Professor David Thaw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883375" y="63246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</a:t>
            </a:r>
            <a:fld id="{11C31AB8-CB78-478E-B9A9-5AD95C348C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6816575" y="6324600"/>
            <a:ext cx="105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Lecture 1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Administrative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Unit 1</a:t>
            </a:r>
            <a:r>
              <a:rPr lang="en-US" dirty="0" smtClean="0"/>
              <a:t>:  The American Federalist Republic</a:t>
            </a:r>
            <a:endParaRPr lang="en-US" dirty="0" smtClean="0"/>
          </a:p>
          <a:p>
            <a:r>
              <a:rPr lang="en-US" dirty="0" smtClean="0"/>
              <a:t>Lecture </a:t>
            </a:r>
            <a:r>
              <a:rPr lang="en-US" dirty="0" smtClean="0"/>
              <a:t>4</a:t>
            </a:r>
            <a:r>
              <a:rPr lang="en-US" dirty="0" smtClean="0"/>
              <a:t>:  Common Law Systems vs. Civil Law Systems</a:t>
            </a:r>
            <a:endParaRPr lang="en-US" dirty="0"/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Law vs. Civil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Basic Similarities:</a:t>
            </a:r>
          </a:p>
          <a:p>
            <a:pPr lvl="1"/>
            <a:r>
              <a:rPr lang="en-US" dirty="0" smtClean="0"/>
              <a:t>Both systems embody a concept of “rule of law”</a:t>
            </a:r>
          </a:p>
          <a:p>
            <a:pPr lvl="1"/>
            <a:r>
              <a:rPr lang="en-US" dirty="0" smtClean="0"/>
              <a:t>Both systems rely on “separation of powers” (Legislative, Executive, Judicial)</a:t>
            </a:r>
          </a:p>
          <a:p>
            <a:r>
              <a:rPr lang="en-US" dirty="0" smtClean="0"/>
              <a:t>Key Differences:</a:t>
            </a:r>
          </a:p>
          <a:p>
            <a:pPr lvl="1"/>
            <a:r>
              <a:rPr lang="en-US" dirty="0" smtClean="0"/>
              <a:t>Common Law systems have </a:t>
            </a:r>
            <a:r>
              <a:rPr lang="en-US" i="1" dirty="0" smtClean="0"/>
              <a:t>non-comprehensive</a:t>
            </a:r>
            <a:r>
              <a:rPr lang="en-US" dirty="0" smtClean="0"/>
              <a:t> statutory codes, and use </a:t>
            </a:r>
            <a:r>
              <a:rPr lang="en-US" i="1" dirty="0" smtClean="0"/>
              <a:t>substantial</a:t>
            </a:r>
            <a:r>
              <a:rPr lang="en-US" dirty="0" smtClean="0"/>
              <a:t> judicial discretion</a:t>
            </a:r>
          </a:p>
          <a:p>
            <a:pPr lvl="1"/>
            <a:r>
              <a:rPr lang="en-US" dirty="0" smtClean="0"/>
              <a:t>Civil Law systems have </a:t>
            </a:r>
            <a:r>
              <a:rPr lang="en-US" i="1" dirty="0" smtClean="0"/>
              <a:t>comprehensive</a:t>
            </a:r>
            <a:r>
              <a:rPr lang="en-US" dirty="0" smtClean="0"/>
              <a:t> statutory codes, but </a:t>
            </a:r>
            <a:r>
              <a:rPr lang="en-US" i="1" dirty="0" smtClean="0"/>
              <a:t>very little </a:t>
            </a:r>
            <a:r>
              <a:rPr lang="en-US" dirty="0" smtClean="0"/>
              <a:t>judicial discretion</a:t>
            </a:r>
          </a:p>
          <a:p>
            <a:r>
              <a:rPr lang="en-US" dirty="0" smtClean="0"/>
              <a:t>Common Law nations:  United States, United Kingdom</a:t>
            </a:r>
          </a:p>
          <a:p>
            <a:r>
              <a:rPr lang="en-US" dirty="0" smtClean="0"/>
              <a:t>Civil Law nations:  France, Germany, Italy, Rep. of Korea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 Law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Adopt the Babylonian/Roman premise that the statutory code should be “comprehensive”</a:t>
            </a:r>
          </a:p>
          <a:p>
            <a:pPr lvl="1"/>
            <a:r>
              <a:rPr lang="en-US" dirty="0" smtClean="0"/>
              <a:t>All rules should be known </a:t>
            </a:r>
            <a:r>
              <a:rPr lang="en-US" i="1" dirty="0" smtClean="0"/>
              <a:t>a priori</a:t>
            </a:r>
            <a:r>
              <a:rPr lang="en-US" dirty="0" smtClean="0"/>
              <a:t> (before)</a:t>
            </a:r>
          </a:p>
          <a:p>
            <a:pPr lvl="1"/>
            <a:r>
              <a:rPr lang="en-US" dirty="0" smtClean="0"/>
              <a:t>Rules should be comprehensive – attempt to address every possible circumstance</a:t>
            </a:r>
          </a:p>
          <a:p>
            <a:pPr lvl="1"/>
            <a:r>
              <a:rPr lang="en-US" dirty="0" smtClean="0"/>
              <a:t>If there is not a rule in the statutory code, generally one does not exist (little discretion)</a:t>
            </a:r>
          </a:p>
          <a:p>
            <a:r>
              <a:rPr lang="en-US" dirty="0" smtClean="0"/>
              <a:t>Courts play a strict interpretive role:</a:t>
            </a:r>
          </a:p>
          <a:p>
            <a:pPr lvl="1"/>
            <a:r>
              <a:rPr lang="en-US" dirty="0" smtClean="0"/>
              <a:t>Courts apply the law as written, exercising little or no discretion</a:t>
            </a:r>
          </a:p>
          <a:p>
            <a:pPr lvl="1"/>
            <a:r>
              <a:rPr lang="en-US" dirty="0" smtClean="0"/>
              <a:t>If a law does not address the situation, the Court should not grant an order</a:t>
            </a:r>
          </a:p>
          <a:p>
            <a:pPr lvl="1"/>
            <a:r>
              <a:rPr lang="en-US" dirty="0" smtClean="0"/>
              <a:t>Courts generally do not invalidate laws or agency actions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Law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Adopt the Anglo-Saxon principle of “judge-made law</a:t>
            </a:r>
          </a:p>
          <a:p>
            <a:pPr lvl="1"/>
            <a:r>
              <a:rPr lang="en-US" dirty="0" smtClean="0"/>
              <a:t>Legislatures should make rules, but those rules may not cover every possibility</a:t>
            </a:r>
          </a:p>
          <a:p>
            <a:pPr lvl="1"/>
            <a:r>
              <a:rPr lang="en-US" dirty="0" smtClean="0"/>
              <a:t>The statutory code passed by the legislature is a “guide”</a:t>
            </a:r>
          </a:p>
          <a:p>
            <a:pPr lvl="1"/>
            <a:r>
              <a:rPr lang="en-US" dirty="0" smtClean="0"/>
              <a:t>If a situation arises for which there is not a rule, the courts should look to the “guiding principles” and “history” of the statutes and the Constitution to determine a (possibly new!) course of action</a:t>
            </a:r>
          </a:p>
          <a:p>
            <a:r>
              <a:rPr lang="en-US" dirty="0" smtClean="0"/>
              <a:t>Courts exercise substantial interpretive </a:t>
            </a:r>
            <a:r>
              <a:rPr lang="en-US" i="1" dirty="0" smtClean="0"/>
              <a:t>discretion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If the law as written is inadequate, Courts interpret it so it can apply to the new situation</a:t>
            </a:r>
          </a:p>
          <a:p>
            <a:pPr lvl="1"/>
            <a:r>
              <a:rPr lang="en-US" dirty="0" smtClean="0"/>
              <a:t>Courts are (comparatively) more willing to invalidate statutes or agency actions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Civil Law systems are very good at providing clear definition </a:t>
            </a:r>
            <a:r>
              <a:rPr lang="en-US" i="1" dirty="0" smtClean="0"/>
              <a:t>a priori</a:t>
            </a:r>
            <a:r>
              <a:rPr lang="en-US" dirty="0" smtClean="0"/>
              <a:t>, but may fall short when they fail to predict a new situation</a:t>
            </a:r>
          </a:p>
          <a:p>
            <a:pPr lvl="1"/>
            <a:r>
              <a:rPr lang="en-US" dirty="0" smtClean="0"/>
              <a:t>The legislature can respond, but usually after-the-fact and may not provide a remedy to the aggrieved party</a:t>
            </a:r>
          </a:p>
          <a:p>
            <a:pPr lvl="1"/>
            <a:r>
              <a:rPr lang="en-US" dirty="0" smtClean="0"/>
              <a:t>Legislatures usually respond (comparatively) faster</a:t>
            </a:r>
          </a:p>
          <a:p>
            <a:r>
              <a:rPr lang="en-US" dirty="0" smtClean="0"/>
              <a:t>Common Law systems are good at responding to new situations, but provide less degree of “certainty” about how courts will apply the law</a:t>
            </a:r>
          </a:p>
          <a:p>
            <a:pPr lvl="1"/>
            <a:r>
              <a:rPr lang="en-US" dirty="0" smtClean="0"/>
              <a:t>Legislatures can respond to courts applying the law in a way differently than they intended, but usually after-the-fact and will generally not help the person who didn’t understand the law</a:t>
            </a:r>
          </a:p>
          <a:p>
            <a:pPr lvl="1"/>
            <a:r>
              <a:rPr lang="en-US" dirty="0" smtClean="0"/>
              <a:t>Legislatures usually respond (comparatively) slower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Role of the “Administrative State”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Common Law systems, the Administrative State becomes a “bridge” between the problems of the non-comprehensive statutory code and the benefits of judicial discretion</a:t>
            </a:r>
          </a:p>
          <a:p>
            <a:r>
              <a:rPr lang="en-US" dirty="0" smtClean="0"/>
              <a:t>Legislatures designate “agencies” as “experts” in certain specific areas and “delegate” </a:t>
            </a:r>
            <a:r>
              <a:rPr lang="en-US" u="sng" dirty="0" smtClean="0"/>
              <a:t>rulemaking</a:t>
            </a:r>
            <a:r>
              <a:rPr lang="en-US" dirty="0" smtClean="0"/>
              <a:t> and/or </a:t>
            </a:r>
            <a:r>
              <a:rPr lang="en-US" u="sng" dirty="0" smtClean="0"/>
              <a:t>adjudicatory</a:t>
            </a:r>
            <a:r>
              <a:rPr lang="en-US" dirty="0" smtClean="0"/>
              <a:t> powers to them</a:t>
            </a:r>
          </a:p>
          <a:p>
            <a:r>
              <a:rPr lang="en-US" dirty="0" smtClean="0"/>
              <a:t>But – agencies (generally) are </a:t>
            </a:r>
            <a:r>
              <a:rPr lang="en-US" i="1" dirty="0" smtClean="0"/>
              <a:t>not</a:t>
            </a:r>
            <a:r>
              <a:rPr lang="en-US" dirty="0" smtClean="0"/>
              <a:t> Constitutionally-authorized… so how can they have legislative </a:t>
            </a:r>
            <a:r>
              <a:rPr lang="en-US" b="1" dirty="0" smtClean="0"/>
              <a:t>and</a:t>
            </a:r>
            <a:r>
              <a:rPr lang="en-US" dirty="0" smtClean="0"/>
              <a:t> judicial power?</a:t>
            </a:r>
          </a:p>
          <a:p>
            <a:pPr lvl="1"/>
            <a:r>
              <a:rPr lang="en-US" dirty="0" smtClean="0"/>
              <a:t>Doesn’t this violate Separation of Powers?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Role of the “Administrative State”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Answer:  “well, maybe”</a:t>
            </a:r>
          </a:p>
          <a:p>
            <a:r>
              <a:rPr lang="en-US" dirty="0" smtClean="0"/>
              <a:t>That’s what this class is about!  Key questions:</a:t>
            </a:r>
          </a:p>
          <a:p>
            <a:pPr lvl="1"/>
            <a:r>
              <a:rPr lang="en-US" dirty="0" smtClean="0"/>
              <a:t>What kinds of agencies can Congress create?</a:t>
            </a:r>
          </a:p>
          <a:p>
            <a:pPr lvl="2"/>
            <a:r>
              <a:rPr lang="en-US" dirty="0" smtClean="0"/>
              <a:t>(Which exist as “implied” in the Constitution?  Is there a difference?)</a:t>
            </a:r>
          </a:p>
          <a:p>
            <a:pPr lvl="1"/>
            <a:r>
              <a:rPr lang="en-US" dirty="0" smtClean="0"/>
              <a:t>How much power can Congress delegate to agencies?</a:t>
            </a:r>
          </a:p>
          <a:p>
            <a:pPr lvl="1"/>
            <a:r>
              <a:rPr lang="en-US" dirty="0" smtClean="0"/>
              <a:t>How must agencies be “supervised” by the Executive and/or the Legislature?</a:t>
            </a:r>
          </a:p>
          <a:p>
            <a:pPr lvl="1"/>
            <a:r>
              <a:rPr lang="en-US" dirty="0" smtClean="0"/>
              <a:t>The courts are still the final arbiter of “what the law says” – to what extent, and how, do courts review agency action?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ministrative La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Administrative Law</Template>
  <TotalTime>54</TotalTime>
  <Words>626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Administrative Law</vt:lpstr>
      <vt:lpstr>Administrative Law</vt:lpstr>
      <vt:lpstr>Common Law vs. Civil Law</vt:lpstr>
      <vt:lpstr>Civil Law Systems</vt:lpstr>
      <vt:lpstr>Common Law Systems</vt:lpstr>
      <vt:lpstr>Key Comparisons</vt:lpstr>
      <vt:lpstr>The Role of the “Administrative State”</vt:lpstr>
      <vt:lpstr>The Role of the “Administrative State”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Administrative Law</dc:title>
  <dc:creator>David Thaw</dc:creator>
  <cp:lastModifiedBy>David Thaw</cp:lastModifiedBy>
  <cp:revision>7</cp:revision>
  <dcterms:created xsi:type="dcterms:W3CDTF">2014-12-08T04:58:00Z</dcterms:created>
  <dcterms:modified xsi:type="dcterms:W3CDTF">2014-12-08T05:52:01Z</dcterms:modified>
</cp:coreProperties>
</file>